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6" roundtripDataSignature="AMtx7mgmaYcoVh4J3asRznBrId8FgVtO8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customschemas.google.com/relationships/presentationmetadata" Target="meta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:notes"/>
          <p:cNvSpPr/>
          <p:nvPr>
            <p:ph idx="2" type="sldImg"/>
          </p:nvPr>
        </p:nvSpPr>
        <p:spPr>
          <a:xfrm>
            <a:off x="381300" y="685800"/>
            <a:ext cx="6096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9" name="Google Shape;299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6" name="Google Shape;306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2" name="Google Shape;312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5" name="Google Shape;325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3" name="Google Shape;333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9" name="Google Shape;339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" name="Google Shape;4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4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3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3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3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3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4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1" name="Google Shape;71;p4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4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4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4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7" name="Google Shape;77;p4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4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4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4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3" name="Google Shape;83;p4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4" name="Google Shape;84;p4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4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4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4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0" name="Google Shape;90;p4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" name="Google Shape;91;p4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2" name="Google Shape;92;p4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3" name="Google Shape;93;p4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4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4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4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4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4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5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5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51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8" name="Google Shape;108;p51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9" name="Google Shape;109;p5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5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5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52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52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6" name="Google Shape;116;p5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5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5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53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5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5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5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4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54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8" name="Google Shape;128;p5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5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5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3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3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3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3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3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3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3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3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3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3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16.png"/><Relationship Id="rId7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12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"/>
          <p:cNvSpPr txBox="1"/>
          <p:nvPr>
            <p:ph type="ctrTitle"/>
          </p:nvPr>
        </p:nvSpPr>
        <p:spPr>
          <a:xfrm>
            <a:off x="198946" y="554394"/>
            <a:ext cx="8520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921"/>
              <a:buNone/>
            </a:pPr>
            <a:r>
              <a:rPr lang="en" sz="4100">
                <a:latin typeface="Times New Roman"/>
                <a:ea typeface="Times New Roman"/>
                <a:cs typeface="Times New Roman"/>
                <a:sym typeface="Times New Roman"/>
              </a:rPr>
              <a:t>Introduction to Robotics</a:t>
            </a:r>
            <a:endParaRPr sz="4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921"/>
              <a:buNone/>
            </a:pPr>
            <a:r>
              <a:rPr lang="en" sz="4100">
                <a:latin typeface="Times New Roman"/>
                <a:ea typeface="Times New Roman"/>
                <a:cs typeface="Times New Roman"/>
                <a:sym typeface="Times New Roman"/>
              </a:rPr>
              <a:t>CSE 461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1"/>
          <p:cNvSpPr txBox="1"/>
          <p:nvPr/>
        </p:nvSpPr>
        <p:spPr>
          <a:xfrm>
            <a:off x="369919" y="2147631"/>
            <a:ext cx="8520600" cy="15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Lecture 13: Introduction to CNNs and Object Detection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Niloy Irtisam</a:t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Lecturer, Dept. of Computer Science and Engineering</a:t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Brac University</a:t>
            </a:r>
            <a:endParaRPr b="0" i="0" sz="2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Deep Learning</a:t>
            </a:r>
            <a:endParaRPr/>
          </a:p>
        </p:txBody>
      </p:sp>
      <p:sp>
        <p:nvSpPr>
          <p:cNvPr id="200" name="Google Shape;200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learning is a type of machine learning based on artificial neural networks in which multiple layers of processing are used to extract progressively higher level features from data.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Let’s Do object detection</a:t>
            </a:r>
            <a:endParaRPr/>
          </a:p>
        </p:txBody>
      </p:sp>
      <p:sp>
        <p:nvSpPr>
          <p:cNvPr id="206" name="Google Shape;206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07" name="Google Shape;20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0475" y="1152474"/>
            <a:ext cx="6290476" cy="352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4325" y="0"/>
            <a:ext cx="4197674" cy="223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925" y="2363925"/>
            <a:ext cx="740849" cy="74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325" y="0"/>
            <a:ext cx="4197674" cy="223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1925" y="3104775"/>
            <a:ext cx="740850" cy="774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1925" y="3879700"/>
            <a:ext cx="740850" cy="49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1927" y="4374050"/>
            <a:ext cx="740849" cy="49377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3"/>
          <p:cNvSpPr txBox="1"/>
          <p:nvPr/>
        </p:nvSpPr>
        <p:spPr>
          <a:xfrm>
            <a:off x="1817675" y="2363925"/>
            <a:ext cx="633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3"/>
          <p:cNvSpPr txBox="1"/>
          <p:nvPr/>
        </p:nvSpPr>
        <p:spPr>
          <a:xfrm>
            <a:off x="5251575" y="2854225"/>
            <a:ext cx="241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Features ??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70125"/>
            <a:ext cx="8839200" cy="3483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70125"/>
            <a:ext cx="7992667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5"/>
          <p:cNvSpPr/>
          <p:nvPr/>
        </p:nvSpPr>
        <p:spPr>
          <a:xfrm>
            <a:off x="859700" y="3650075"/>
            <a:ext cx="2181300" cy="33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5"/>
          <p:cNvSpPr txBox="1"/>
          <p:nvPr/>
        </p:nvSpPr>
        <p:spPr>
          <a:xfrm>
            <a:off x="1338650" y="1675200"/>
            <a:ext cx="1223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3x3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5"/>
          <p:cNvSpPr txBox="1"/>
          <p:nvPr/>
        </p:nvSpPr>
        <p:spPr>
          <a:xfrm>
            <a:off x="7300125" y="1313150"/>
            <a:ext cx="5748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Pixels as Features</a:t>
            </a:r>
            <a:endParaRPr/>
          </a:p>
        </p:txBody>
      </p:sp>
      <p:pic>
        <p:nvPicPr>
          <p:cNvPr id="242" name="Google Shape;24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3975" y="1150725"/>
            <a:ext cx="5642580" cy="341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4050" y="1151475"/>
            <a:ext cx="676275" cy="340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6"/>
          <p:cNvSpPr/>
          <p:nvPr/>
        </p:nvSpPr>
        <p:spPr>
          <a:xfrm>
            <a:off x="2053475" y="2559475"/>
            <a:ext cx="510600" cy="26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6"/>
          <p:cNvSpPr txBox="1"/>
          <p:nvPr/>
        </p:nvSpPr>
        <p:spPr>
          <a:xfrm>
            <a:off x="1758700" y="1151475"/>
            <a:ext cx="5748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Pixels as Features</a:t>
            </a:r>
            <a:endParaRPr/>
          </a:p>
        </p:txBody>
      </p:sp>
      <p:pic>
        <p:nvPicPr>
          <p:cNvPr id="251" name="Google Shape;25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3975" y="1150725"/>
            <a:ext cx="5642580" cy="341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7"/>
          <p:cNvSpPr/>
          <p:nvPr/>
        </p:nvSpPr>
        <p:spPr>
          <a:xfrm>
            <a:off x="2053475" y="2559475"/>
            <a:ext cx="510600" cy="26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164950"/>
            <a:ext cx="2155651" cy="119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Problem with “Pixels as features”</a:t>
            </a:r>
            <a:endParaRPr/>
          </a:p>
        </p:txBody>
      </p:sp>
      <p:pic>
        <p:nvPicPr>
          <p:cNvPr id="259" name="Google Shape;25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325" y="1111175"/>
            <a:ext cx="1842125" cy="17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8"/>
          <p:cNvSpPr/>
          <p:nvPr/>
        </p:nvSpPr>
        <p:spPr>
          <a:xfrm>
            <a:off x="2893525" y="1999425"/>
            <a:ext cx="1678500" cy="27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8"/>
          <p:cNvSpPr txBox="1"/>
          <p:nvPr/>
        </p:nvSpPr>
        <p:spPr>
          <a:xfrm>
            <a:off x="4838925" y="1940475"/>
            <a:ext cx="1164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3*3 = 9</a:t>
            </a:r>
            <a:endParaRPr b="0" i="0" sz="2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p18"/>
          <p:cNvSpPr txBox="1"/>
          <p:nvPr/>
        </p:nvSpPr>
        <p:spPr>
          <a:xfrm>
            <a:off x="889238" y="3139275"/>
            <a:ext cx="1164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12x12</a:t>
            </a:r>
            <a:endParaRPr b="0" i="0" sz="2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3" name="Google Shape;263;p18"/>
          <p:cNvSpPr/>
          <p:nvPr/>
        </p:nvSpPr>
        <p:spPr>
          <a:xfrm>
            <a:off x="2893525" y="3261025"/>
            <a:ext cx="1678500" cy="27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8"/>
          <p:cNvSpPr txBox="1"/>
          <p:nvPr/>
        </p:nvSpPr>
        <p:spPr>
          <a:xfrm>
            <a:off x="5020800" y="3139275"/>
            <a:ext cx="1984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12*12 = 144</a:t>
            </a:r>
            <a:endParaRPr b="0" i="0" sz="2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5" name="Google Shape;265;p18"/>
          <p:cNvSpPr txBox="1"/>
          <p:nvPr/>
        </p:nvSpPr>
        <p:spPr>
          <a:xfrm>
            <a:off x="889238" y="3850388"/>
            <a:ext cx="1164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680x420</a:t>
            </a:r>
            <a:endParaRPr b="0" i="0" sz="2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6" name="Google Shape;266;p18"/>
          <p:cNvSpPr/>
          <p:nvPr/>
        </p:nvSpPr>
        <p:spPr>
          <a:xfrm>
            <a:off x="2893525" y="3972138"/>
            <a:ext cx="1678500" cy="27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8"/>
          <p:cNvSpPr txBox="1"/>
          <p:nvPr/>
        </p:nvSpPr>
        <p:spPr>
          <a:xfrm>
            <a:off x="5020800" y="3850388"/>
            <a:ext cx="269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680*420 = 285,600</a:t>
            </a:r>
            <a:endParaRPr b="0" i="0" sz="2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8" name="Google Shape;268;p18"/>
          <p:cNvSpPr txBox="1"/>
          <p:nvPr/>
        </p:nvSpPr>
        <p:spPr>
          <a:xfrm>
            <a:off x="889251" y="4561500"/>
            <a:ext cx="1555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680x420x3</a:t>
            </a:r>
            <a:endParaRPr b="0" i="0" sz="2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9" name="Google Shape;269;p18"/>
          <p:cNvSpPr/>
          <p:nvPr/>
        </p:nvSpPr>
        <p:spPr>
          <a:xfrm>
            <a:off x="2893525" y="4683250"/>
            <a:ext cx="1678500" cy="27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8"/>
          <p:cNvSpPr txBox="1"/>
          <p:nvPr/>
        </p:nvSpPr>
        <p:spPr>
          <a:xfrm>
            <a:off x="5020800" y="4561500"/>
            <a:ext cx="269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680*420*3 = 856,800</a:t>
            </a:r>
            <a:endParaRPr b="0" i="0" sz="2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 sz="3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Structural Features</a:t>
            </a:r>
            <a:endParaRPr sz="3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6" name="Google Shape;27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Problem with “Pixels as features”</a:t>
            </a:r>
            <a:endParaRPr/>
          </a:p>
        </p:txBody>
      </p:sp>
      <p:pic>
        <p:nvPicPr>
          <p:cNvPr id="277" name="Google Shape;27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4475" y="1741825"/>
            <a:ext cx="5075050" cy="317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Last Class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p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Machine Learning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Neural Network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283" name="Google Shape;28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70125"/>
            <a:ext cx="8839197" cy="344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Convolution</a:t>
            </a:r>
            <a:endParaRPr/>
          </a:p>
        </p:txBody>
      </p:sp>
      <p:pic>
        <p:nvPicPr>
          <p:cNvPr id="289" name="Google Shape;28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2450" y="98250"/>
            <a:ext cx="6159848" cy="41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Kernels</a:t>
            </a:r>
            <a:endParaRPr/>
          </a:p>
        </p:txBody>
      </p:sp>
      <p:pic>
        <p:nvPicPr>
          <p:cNvPr id="295" name="Google Shape;29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-12"/>
            <a:ext cx="3256950" cy="526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50" y="1250025"/>
            <a:ext cx="3785400" cy="276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Pooling Layer</a:t>
            </a:r>
            <a:endParaRPr/>
          </a:p>
        </p:txBody>
      </p:sp>
      <p:sp>
        <p:nvSpPr>
          <p:cNvPr id="302" name="Google Shape;302;p23"/>
          <p:cNvSpPr txBox="1"/>
          <p:nvPr>
            <p:ph idx="1" type="body"/>
          </p:nvPr>
        </p:nvSpPr>
        <p:spPr>
          <a:xfrm>
            <a:off x="982135" y="1200150"/>
            <a:ext cx="3044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Used for reducing the number of parameters in case of large images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Also called Subsampling or Down sampling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Retains major information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Max pooling and average pooling are two types of pooling that are used</a:t>
            </a:r>
            <a:endParaRPr/>
          </a:p>
        </p:txBody>
      </p:sp>
      <p:pic>
        <p:nvPicPr>
          <p:cNvPr id="303" name="Google Shape;30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8535" y="1597578"/>
            <a:ext cx="2647206" cy="1948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4"/>
          <p:cNvSpPr txBox="1"/>
          <p:nvPr>
            <p:ph type="title"/>
          </p:nvPr>
        </p:nvSpPr>
        <p:spPr>
          <a:xfrm>
            <a:off x="1283535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Architecture of CNNs</a:t>
            </a:r>
            <a:endParaRPr/>
          </a:p>
        </p:txBody>
      </p:sp>
      <p:pic>
        <p:nvPicPr>
          <p:cNvPr id="309" name="Google Shape;309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110" y="1141201"/>
            <a:ext cx="6576900" cy="351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5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In the eyes of the CNN</a:t>
            </a:r>
            <a:endParaRPr/>
          </a:p>
        </p:txBody>
      </p:sp>
      <p:pic>
        <p:nvPicPr>
          <p:cNvPr id="315" name="Google Shape;31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466" y="1056327"/>
            <a:ext cx="6374725" cy="31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5"/>
          <p:cNvSpPr txBox="1"/>
          <p:nvPr/>
        </p:nvSpPr>
        <p:spPr>
          <a:xfrm>
            <a:off x="2930825" y="4744684"/>
            <a:ext cx="31560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https://miro.medium.com/max/2400/1*bIY_8FE7dJaGk1kjU7iVSg.png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322" name="Google Shape;32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9588" y="1229075"/>
            <a:ext cx="7024826" cy="324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7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Some Popular Algorithms</a:t>
            </a:r>
            <a:endParaRPr/>
          </a:p>
        </p:txBody>
      </p:sp>
      <p:sp>
        <p:nvSpPr>
          <p:cNvPr id="328" name="Google Shape;328;p27"/>
          <p:cNvSpPr txBox="1"/>
          <p:nvPr>
            <p:ph idx="1" type="body"/>
          </p:nvPr>
        </p:nvSpPr>
        <p:spPr>
          <a:xfrm>
            <a:off x="982134" y="1200150"/>
            <a:ext cx="76629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/>
              <a:t>Solved most of the challenges except for the speed: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/>
              <a:t>Faster R-CNN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92929"/>
              </a:buClr>
              <a:buSzPts val="1400"/>
              <a:buChar char="○"/>
            </a:pPr>
            <a:r>
              <a:rPr b="0" i="0" lang="en" sz="1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Single Shot MultiBox Detector (SSD)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/>
              <a:t>Retina Net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/>
              <a:t>YOLO algorithm was able to solve the object detection speed issue. Some of it’s features are: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/>
              <a:t>Speed</a:t>
            </a:r>
            <a:r>
              <a:rPr lang="en" sz="1400"/>
              <a:t>: This algorithm improves the speed of detection because it can predict objects in real-time.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/>
              <a:t>High accuracy</a:t>
            </a:r>
            <a:r>
              <a:rPr lang="en" sz="1400"/>
              <a:t>: provides accurate results with minimal background errors.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/>
              <a:t>Learning capabilities</a:t>
            </a:r>
            <a:r>
              <a:rPr lang="en" sz="1400"/>
              <a:t>: The algorithm has excellent learning capabilities.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/>
              <a:t>It has multiple versions: YOLO V1, YOLO 9000, YOLO V3, YOLO V4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/>
              <a:t>However, it has lower accuracy than state-of-the-art object detection algorithms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329" name="Google Shape;329;p27"/>
          <p:cNvSpPr txBox="1"/>
          <p:nvPr/>
        </p:nvSpPr>
        <p:spPr>
          <a:xfrm>
            <a:off x="3020036" y="4419630"/>
            <a:ext cx="3266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will discuss YOLO in the upcoming slides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7148" y="305175"/>
            <a:ext cx="2974200" cy="159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8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YOLO (</a:t>
            </a:r>
            <a:r>
              <a:rPr b="1" lang="en"/>
              <a:t>Y</a:t>
            </a:r>
            <a:r>
              <a:rPr lang="en"/>
              <a:t>ou </a:t>
            </a:r>
            <a:r>
              <a:rPr b="1" lang="en"/>
              <a:t>O</a:t>
            </a:r>
            <a:r>
              <a:rPr lang="en"/>
              <a:t>nly </a:t>
            </a:r>
            <a:r>
              <a:rPr b="1" lang="en"/>
              <a:t>L</a:t>
            </a:r>
            <a:r>
              <a:rPr lang="en"/>
              <a:t>ook </a:t>
            </a:r>
            <a:r>
              <a:rPr b="1" lang="en"/>
              <a:t>O</a:t>
            </a:r>
            <a:r>
              <a:rPr lang="en"/>
              <a:t>nce)</a:t>
            </a:r>
            <a:endParaRPr/>
          </a:p>
        </p:txBody>
      </p:sp>
      <p:sp>
        <p:nvSpPr>
          <p:cNvPr id="336" name="Google Shape;336;p28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The YOLO framework takes the entire image in a single instance and predicts the bounding box coordinates and class probabilities for these boxes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It uses the following techniques: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•"/>
            </a:pPr>
            <a:r>
              <a:rPr b="0" i="0" lang="en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Residual blocks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•"/>
            </a:pPr>
            <a:r>
              <a:rPr b="0" i="0" lang="en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Bounding box regression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•"/>
            </a:pPr>
            <a:r>
              <a:rPr b="0" i="0" lang="en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Intersection Over Union (IOU)</a:t>
            </a:r>
            <a:endParaRPr/>
          </a:p>
          <a:p>
            <a:pPr indent="-63500" lvl="1" marL="520700" rtl="0" algn="l">
              <a:lnSpc>
                <a:spcPct val="90000"/>
              </a:lnSpc>
              <a:spcBef>
                <a:spcPts val="400"/>
              </a:spcBef>
              <a:spcAft>
                <a:spcPts val="120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r Street City - Free photo on Pixabay" id="341" name="Google Shape;34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3063" y="1693526"/>
            <a:ext cx="2902746" cy="19342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r Street City - Free photo on Pixabay" id="342" name="Google Shape;34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416" y="1677717"/>
            <a:ext cx="2902746" cy="1934267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9"/>
          <p:cNvSpPr/>
          <p:nvPr/>
        </p:nvSpPr>
        <p:spPr>
          <a:xfrm>
            <a:off x="158138" y="1688257"/>
            <a:ext cx="892500" cy="19131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9"/>
          <p:cNvSpPr/>
          <p:nvPr/>
        </p:nvSpPr>
        <p:spPr>
          <a:xfrm>
            <a:off x="1050460" y="1677716"/>
            <a:ext cx="931800" cy="19239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9"/>
          <p:cNvSpPr/>
          <p:nvPr/>
        </p:nvSpPr>
        <p:spPr>
          <a:xfrm>
            <a:off x="1982280" y="1688257"/>
            <a:ext cx="1051200" cy="19239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6" name="Google Shape;346;p29"/>
          <p:cNvCxnSpPr/>
          <p:nvPr/>
        </p:nvCxnSpPr>
        <p:spPr>
          <a:xfrm>
            <a:off x="144914" y="2372890"/>
            <a:ext cx="2875200" cy="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7" name="Google Shape;347;p29"/>
          <p:cNvCxnSpPr/>
          <p:nvPr/>
        </p:nvCxnSpPr>
        <p:spPr>
          <a:xfrm>
            <a:off x="158138" y="3044173"/>
            <a:ext cx="2892000" cy="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8" name="Google Shape;348;p29"/>
          <p:cNvSpPr txBox="1"/>
          <p:nvPr/>
        </p:nvSpPr>
        <p:spPr>
          <a:xfrm>
            <a:off x="1382249" y="3838225"/>
            <a:ext cx="400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S=3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29"/>
          <p:cNvSpPr txBox="1"/>
          <p:nvPr/>
        </p:nvSpPr>
        <p:spPr>
          <a:xfrm>
            <a:off x="158138" y="1335005"/>
            <a:ext cx="3258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1.Divide the image into S x S grids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0" name="Google Shape;350;p29"/>
          <p:cNvCxnSpPr/>
          <p:nvPr/>
        </p:nvCxnSpPr>
        <p:spPr>
          <a:xfrm rot="10800000">
            <a:off x="2220176" y="3227425"/>
            <a:ext cx="473700" cy="610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51" name="Google Shape;351;p29"/>
          <p:cNvSpPr/>
          <p:nvPr/>
        </p:nvSpPr>
        <p:spPr>
          <a:xfrm>
            <a:off x="2347798" y="3798380"/>
            <a:ext cx="1083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Grid</a:t>
            </a:r>
            <a:endParaRPr b="0" i="0" sz="4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t/>
            </a:r>
            <a:endParaRPr b="0" i="0" sz="4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ar Street City - Free photo on Pixabay" id="352" name="Google Shape;35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6851" y="1698796"/>
            <a:ext cx="2902746" cy="1934267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9"/>
          <p:cNvSpPr/>
          <p:nvPr/>
        </p:nvSpPr>
        <p:spPr>
          <a:xfrm>
            <a:off x="3227574" y="1698797"/>
            <a:ext cx="892500" cy="19131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29"/>
          <p:cNvSpPr/>
          <p:nvPr/>
        </p:nvSpPr>
        <p:spPr>
          <a:xfrm>
            <a:off x="4119896" y="1688256"/>
            <a:ext cx="931800" cy="19239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29"/>
          <p:cNvSpPr/>
          <p:nvPr/>
        </p:nvSpPr>
        <p:spPr>
          <a:xfrm>
            <a:off x="5051716" y="1698796"/>
            <a:ext cx="1051200" cy="19239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6" name="Google Shape;356;p29"/>
          <p:cNvCxnSpPr/>
          <p:nvPr/>
        </p:nvCxnSpPr>
        <p:spPr>
          <a:xfrm>
            <a:off x="3214350" y="2383430"/>
            <a:ext cx="2875200" cy="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7" name="Google Shape;357;p29"/>
          <p:cNvCxnSpPr/>
          <p:nvPr/>
        </p:nvCxnSpPr>
        <p:spPr>
          <a:xfrm>
            <a:off x="3227574" y="3054713"/>
            <a:ext cx="2892000" cy="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8" name="Google Shape;358;p29"/>
          <p:cNvSpPr/>
          <p:nvPr/>
        </p:nvSpPr>
        <p:spPr>
          <a:xfrm>
            <a:off x="3404989" y="2014675"/>
            <a:ext cx="502800" cy="300300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29"/>
          <p:cNvSpPr/>
          <p:nvPr/>
        </p:nvSpPr>
        <p:spPr>
          <a:xfrm>
            <a:off x="4422125" y="2547038"/>
            <a:ext cx="502800" cy="497100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29"/>
          <p:cNvSpPr/>
          <p:nvPr/>
        </p:nvSpPr>
        <p:spPr>
          <a:xfrm>
            <a:off x="3749138" y="2489357"/>
            <a:ext cx="502800" cy="300300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29"/>
          <p:cNvSpPr/>
          <p:nvPr/>
        </p:nvSpPr>
        <p:spPr>
          <a:xfrm>
            <a:off x="3341167" y="2893423"/>
            <a:ext cx="231900" cy="600300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29"/>
          <p:cNvSpPr/>
          <p:nvPr/>
        </p:nvSpPr>
        <p:spPr>
          <a:xfrm>
            <a:off x="4384980" y="1815619"/>
            <a:ext cx="540000" cy="671100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29"/>
          <p:cNvSpPr/>
          <p:nvPr/>
        </p:nvSpPr>
        <p:spPr>
          <a:xfrm>
            <a:off x="5337896" y="2425893"/>
            <a:ext cx="409800" cy="373200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29"/>
          <p:cNvSpPr/>
          <p:nvPr/>
        </p:nvSpPr>
        <p:spPr>
          <a:xfrm>
            <a:off x="5217578" y="3115492"/>
            <a:ext cx="529800" cy="378300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29"/>
          <p:cNvSpPr/>
          <p:nvPr/>
        </p:nvSpPr>
        <p:spPr>
          <a:xfrm>
            <a:off x="5232391" y="1792857"/>
            <a:ext cx="711600" cy="377700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29"/>
          <p:cNvSpPr/>
          <p:nvPr/>
        </p:nvSpPr>
        <p:spPr>
          <a:xfrm>
            <a:off x="4330566" y="3192936"/>
            <a:ext cx="502800" cy="300300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29"/>
          <p:cNvSpPr txBox="1"/>
          <p:nvPr/>
        </p:nvSpPr>
        <p:spPr>
          <a:xfrm>
            <a:off x="3059341" y="1344271"/>
            <a:ext cx="3258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2.Each grid predicts B bounding boxes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29"/>
          <p:cNvSpPr txBox="1"/>
          <p:nvPr/>
        </p:nvSpPr>
        <p:spPr>
          <a:xfrm>
            <a:off x="4763706" y="3838225"/>
            <a:ext cx="650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B=1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29"/>
          <p:cNvSpPr txBox="1"/>
          <p:nvPr/>
        </p:nvSpPr>
        <p:spPr>
          <a:xfrm>
            <a:off x="3227575" y="4276575"/>
            <a:ext cx="3117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the center of a object falls into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grid cell, that grid cell is responsible for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detecting that object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29"/>
          <p:cNvSpPr/>
          <p:nvPr/>
        </p:nvSpPr>
        <p:spPr>
          <a:xfrm>
            <a:off x="6252517" y="1703431"/>
            <a:ext cx="892500" cy="19131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29"/>
          <p:cNvSpPr/>
          <p:nvPr/>
        </p:nvSpPr>
        <p:spPr>
          <a:xfrm>
            <a:off x="7144839" y="1692890"/>
            <a:ext cx="931800" cy="19239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29"/>
          <p:cNvSpPr/>
          <p:nvPr/>
        </p:nvSpPr>
        <p:spPr>
          <a:xfrm>
            <a:off x="8076659" y="1703431"/>
            <a:ext cx="1051200" cy="19239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3" name="Google Shape;373;p29"/>
          <p:cNvCxnSpPr/>
          <p:nvPr/>
        </p:nvCxnSpPr>
        <p:spPr>
          <a:xfrm>
            <a:off x="6239293" y="2388064"/>
            <a:ext cx="2875200" cy="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4" name="Google Shape;374;p29"/>
          <p:cNvCxnSpPr/>
          <p:nvPr/>
        </p:nvCxnSpPr>
        <p:spPr>
          <a:xfrm>
            <a:off x="6252517" y="3059347"/>
            <a:ext cx="2892000" cy="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5" name="Google Shape;375;p29"/>
          <p:cNvSpPr/>
          <p:nvPr/>
        </p:nvSpPr>
        <p:spPr>
          <a:xfrm>
            <a:off x="7513695" y="2551942"/>
            <a:ext cx="502800" cy="497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29"/>
          <p:cNvSpPr txBox="1"/>
          <p:nvPr/>
        </p:nvSpPr>
        <p:spPr>
          <a:xfrm>
            <a:off x="7401353" y="2330677"/>
            <a:ext cx="7278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highlight>
                  <a:srgbClr val="FF0000"/>
                </a:highlight>
                <a:latin typeface="Calibri"/>
                <a:ea typeface="Calibri"/>
                <a:cs typeface="Calibri"/>
                <a:sym typeface="Calibri"/>
              </a:rPr>
              <a:t>Car:0.95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29"/>
          <p:cNvSpPr txBox="1"/>
          <p:nvPr/>
        </p:nvSpPr>
        <p:spPr>
          <a:xfrm>
            <a:off x="6231346" y="1266584"/>
            <a:ext cx="32589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3.Return bounding boxes above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confidence threshold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29"/>
          <p:cNvSpPr txBox="1"/>
          <p:nvPr/>
        </p:nvSpPr>
        <p:spPr>
          <a:xfrm>
            <a:off x="6573693" y="4122926"/>
            <a:ext cx="27141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other bounding boxes have confidence. Threshold below , suppose 0.90. So they were removed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29"/>
          <p:cNvSpPr txBox="1"/>
          <p:nvPr/>
        </p:nvSpPr>
        <p:spPr>
          <a:xfrm>
            <a:off x="111020" y="478091"/>
            <a:ext cx="41412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Basic Working Principle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"/>
          <p:cNvSpPr txBox="1"/>
          <p:nvPr>
            <p:ph type="title"/>
          </p:nvPr>
        </p:nvSpPr>
        <p:spPr>
          <a:xfrm>
            <a:off x="311700" y="5854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Mother Law of Machine Learning</a:t>
            </a:r>
            <a:endParaRPr/>
          </a:p>
        </p:txBody>
      </p:sp>
      <p:sp>
        <p:nvSpPr>
          <p:cNvPr id="148" name="Google Shape;148;p3"/>
          <p:cNvSpPr txBox="1"/>
          <p:nvPr/>
        </p:nvSpPr>
        <p:spPr>
          <a:xfrm>
            <a:off x="850950" y="1871775"/>
            <a:ext cx="7442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w1 * x1  +  w2 * x2 + w3 * x3 =  y</a:t>
            </a:r>
            <a:endParaRPr b="0" i="0" sz="2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3"/>
          <p:cNvSpPr txBox="1"/>
          <p:nvPr/>
        </p:nvSpPr>
        <p:spPr>
          <a:xfrm>
            <a:off x="628400" y="3258300"/>
            <a:ext cx="42489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x1, x2, ....., xn = Features</a:t>
            </a:r>
            <a:endParaRPr b="0" i="0" sz="2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3"/>
          <p:cNvSpPr txBox="1"/>
          <p:nvPr/>
        </p:nvSpPr>
        <p:spPr>
          <a:xfrm>
            <a:off x="628400" y="3889500"/>
            <a:ext cx="42489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w1, w2, ....., wn = Weights</a:t>
            </a:r>
            <a:endParaRPr b="0" i="0" sz="2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3"/>
          <p:cNvSpPr txBox="1"/>
          <p:nvPr/>
        </p:nvSpPr>
        <p:spPr>
          <a:xfrm>
            <a:off x="5257525" y="3560175"/>
            <a:ext cx="29856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= output/ target</a:t>
            </a:r>
            <a:endParaRPr b="0" i="0" sz="2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"/>
          <p:cNvSpPr txBox="1"/>
          <p:nvPr>
            <p:ph type="title"/>
          </p:nvPr>
        </p:nvSpPr>
        <p:spPr>
          <a:xfrm>
            <a:off x="311700" y="5854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Neural Network</a:t>
            </a:r>
            <a:endParaRPr/>
          </a:p>
        </p:txBody>
      </p:sp>
      <p:sp>
        <p:nvSpPr>
          <p:cNvPr id="157" name="Google Shape;157;p4"/>
          <p:cNvSpPr txBox="1"/>
          <p:nvPr/>
        </p:nvSpPr>
        <p:spPr>
          <a:xfrm>
            <a:off x="850950" y="1871775"/>
            <a:ext cx="7442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w1 * x1  +  w2 * x2 + w3 * x3 =  y</a:t>
            </a:r>
            <a:endParaRPr b="0" i="0" sz="2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8" name="Google Shape;15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9250" y="2571750"/>
            <a:ext cx="4687048" cy="236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"/>
          <p:cNvSpPr txBox="1"/>
          <p:nvPr>
            <p:ph type="title"/>
          </p:nvPr>
        </p:nvSpPr>
        <p:spPr>
          <a:xfrm>
            <a:off x="423500" y="3282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Neural Network</a:t>
            </a:r>
            <a:endParaRPr/>
          </a:p>
        </p:txBody>
      </p:sp>
      <p:pic>
        <p:nvPicPr>
          <p:cNvPr id="164" name="Google Shape;16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0250" y="1091775"/>
            <a:ext cx="5642580" cy="341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5"/>
          <p:cNvSpPr txBox="1"/>
          <p:nvPr/>
        </p:nvSpPr>
        <p:spPr>
          <a:xfrm>
            <a:off x="1634750" y="4152825"/>
            <a:ext cx="128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5"/>
          <p:cNvSpPr txBox="1"/>
          <p:nvPr/>
        </p:nvSpPr>
        <p:spPr>
          <a:xfrm>
            <a:off x="7717500" y="2486775"/>
            <a:ext cx="128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Predictions/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5"/>
          <p:cNvSpPr txBox="1"/>
          <p:nvPr/>
        </p:nvSpPr>
        <p:spPr>
          <a:xfrm>
            <a:off x="3680950" y="4533000"/>
            <a:ext cx="228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Hidden Layers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Two types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 are given (Handcrafted Features)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Raw Data is given not features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179" name="Google Shape;17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1026" y="886275"/>
            <a:ext cx="6324999" cy="337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185" name="Google Shape;18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1026" y="886275"/>
            <a:ext cx="6324999" cy="337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8"/>
          <p:cNvSpPr txBox="1"/>
          <p:nvPr/>
        </p:nvSpPr>
        <p:spPr>
          <a:xfrm>
            <a:off x="136425" y="1458075"/>
            <a:ext cx="2381700" cy="2124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AutoNum type="arabicPeriod"/>
            </a:pP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Some data column may not a good feature. 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AutoNum type="arabicPeriod"/>
            </a:pP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Some data column may need to be transformed.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192" name="Google Shape;19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1026" y="886275"/>
            <a:ext cx="6324999" cy="337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9"/>
          <p:cNvSpPr txBox="1"/>
          <p:nvPr/>
        </p:nvSpPr>
        <p:spPr>
          <a:xfrm>
            <a:off x="136425" y="1458075"/>
            <a:ext cx="2381700" cy="2124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AutoNum type="arabicPeriod"/>
            </a:pP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Some data column may not a good feature. 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AutoNum type="arabicPeriod"/>
            </a:pP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Some data column may need to be transformed.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" name="Google Shape;194;p9"/>
          <p:cNvSpPr txBox="1"/>
          <p:nvPr/>
        </p:nvSpPr>
        <p:spPr>
          <a:xfrm>
            <a:off x="1310475" y="4521800"/>
            <a:ext cx="483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Font typeface="Times New Roman"/>
              <a:buAutoNum type="arabicPeriod"/>
            </a:pPr>
            <a:r>
              <a:rPr b="0" i="0" lang="en" sz="1400" u="none" cap="none" strike="noStrike">
                <a:solidFill>
                  <a:srgbClr val="99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can do it by our hand (Handcrafted)</a:t>
            </a:r>
            <a:endParaRPr b="0" i="0" sz="1400" u="none" cap="none" strike="noStrike">
              <a:solidFill>
                <a:srgbClr val="99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Font typeface="Times New Roman"/>
              <a:buAutoNum type="arabicPeriod"/>
            </a:pPr>
            <a:r>
              <a:rPr b="0" i="0" lang="en" sz="1400" u="none" cap="none" strike="noStrike">
                <a:solidFill>
                  <a:srgbClr val="99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Neural network does this automatically (Deep Learning)</a:t>
            </a:r>
            <a:endParaRPr b="0" i="0" sz="1400" u="none" cap="none" strike="noStrike">
              <a:solidFill>
                <a:srgbClr val="99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